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8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8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8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8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84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84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84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84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8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83" autoAdjust="0"/>
    <p:restoredTop sz="94605" autoAdjust="0"/>
  </p:normalViewPr>
  <p:slideViewPr>
    <p:cSldViewPr>
      <p:cViewPr varScale="1">
        <p:scale>
          <a:sx n="75" d="100"/>
          <a:sy n="75" d="100"/>
        </p:scale>
        <p:origin x="-4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64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90"/>
            <p:cNvGrpSpPr>
              <a:grpSpLocks/>
            </p:cNvGrpSpPr>
            <p:nvPr/>
          </p:nvGrpSpPr>
          <p:grpSpPr bwMode="auto">
            <a:xfrm>
              <a:off x="696" y="1979"/>
              <a:ext cx="3132" cy="324"/>
              <a:chOff x="696" y="894"/>
              <a:chExt cx="3132" cy="324"/>
            </a:xfrm>
          </p:grpSpPr>
          <p:sp>
            <p:nvSpPr>
              <p:cNvPr id="87" name="Rectangle 86"/>
              <p:cNvSpPr>
                <a:spLocks noChangeArrowheads="1"/>
              </p:cNvSpPr>
              <p:nvPr/>
            </p:nvSpPr>
            <p:spPr bwMode="ltGray">
              <a:xfrm>
                <a:off x="696" y="894"/>
                <a:ext cx="1104" cy="288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  <p:sp>
            <p:nvSpPr>
              <p:cNvPr id="88" name="Rectangle 87"/>
              <p:cNvSpPr>
                <a:spLocks noChangeArrowheads="1"/>
              </p:cNvSpPr>
              <p:nvPr/>
            </p:nvSpPr>
            <p:spPr bwMode="ltGray">
              <a:xfrm>
                <a:off x="696" y="1122"/>
                <a:ext cx="1440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  <p:sp>
            <p:nvSpPr>
              <p:cNvPr id="89" name="Rectangle 88"/>
              <p:cNvSpPr>
                <a:spLocks noChangeArrowheads="1"/>
              </p:cNvSpPr>
              <p:nvPr/>
            </p:nvSpPr>
            <p:spPr bwMode="ltGray">
              <a:xfrm>
                <a:off x="1716" y="1068"/>
                <a:ext cx="2112" cy="108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  <p:sp>
            <p:nvSpPr>
              <p:cNvPr id="90" name="Rectangle 89"/>
              <p:cNvSpPr>
                <a:spLocks noChangeArrowheads="1"/>
              </p:cNvSpPr>
              <p:nvPr/>
            </p:nvSpPr>
            <p:spPr bwMode="ltGray">
              <a:xfrm>
                <a:off x="1713" y="954"/>
                <a:ext cx="1872" cy="144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</p:grpSp>
        <p:sp>
          <p:nvSpPr>
            <p:cNvPr id="6" name="Rectangle 56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/>
            </a:p>
          </p:txBody>
        </p:sp>
        <p:grpSp>
          <p:nvGrpSpPr>
            <p:cNvPr id="7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34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65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6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7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8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9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0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1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2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3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4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5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6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7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8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9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80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81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82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83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84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85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86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</p:grpSp>
          <p:grpSp>
            <p:nvGrpSpPr>
              <p:cNvPr id="35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36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37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38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39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0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1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2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3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4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5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6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7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8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9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0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1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2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3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4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5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6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7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8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9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0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1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2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3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4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</p:grpSp>
        </p:grpSp>
        <p:grpSp>
          <p:nvGrpSpPr>
            <p:cNvPr id="8" name="Group 63"/>
            <p:cNvGrpSpPr>
              <a:grpSpLocks/>
            </p:cNvGrpSpPr>
            <p:nvPr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29" name="Rectangle 64" descr="60%"/>
              <p:cNvSpPr>
                <a:spLocks noChangeArrowheads="1"/>
              </p:cNvSpPr>
              <p:nvPr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  <p:sp>
            <p:nvSpPr>
              <p:cNvPr id="30" name="Line 65"/>
              <p:cNvSpPr>
                <a:spLocks noChangeShapeType="1"/>
              </p:cNvSpPr>
              <p:nvPr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31" name="Line 66"/>
              <p:cNvSpPr>
                <a:spLocks noChangeShapeType="1"/>
              </p:cNvSpPr>
              <p:nvPr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32" name="Line 67"/>
              <p:cNvSpPr>
                <a:spLocks noChangeShapeType="1"/>
              </p:cNvSpPr>
              <p:nvPr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33" name="Line 68"/>
              <p:cNvSpPr>
                <a:spLocks noChangeShapeType="1"/>
              </p:cNvSpPr>
              <p:nvPr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</p:grpSp>
        <p:sp>
          <p:nvSpPr>
            <p:cNvPr id="9" name="Line 80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  <p:grpSp>
          <p:nvGrpSpPr>
            <p:cNvPr id="10" name="Group 106"/>
            <p:cNvGrpSpPr>
              <a:grpSpLocks/>
            </p:cNvGrpSpPr>
            <p:nvPr/>
          </p:nvGrpSpPr>
          <p:grpSpPr bwMode="auto">
            <a:xfrm>
              <a:off x="261" y="1962"/>
              <a:ext cx="3567" cy="1494"/>
              <a:chOff x="261" y="877"/>
              <a:chExt cx="3567" cy="1494"/>
            </a:xfrm>
          </p:grpSpPr>
          <p:sp>
            <p:nvSpPr>
              <p:cNvPr id="11" name="Line 82"/>
              <p:cNvSpPr>
                <a:spLocks noChangeShapeType="1"/>
              </p:cNvSpPr>
              <p:nvPr/>
            </p:nvSpPr>
            <p:spPr bwMode="ltGray">
              <a:xfrm flipH="1">
                <a:off x="261" y="951"/>
                <a:ext cx="1533" cy="3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2" name="Line 83"/>
              <p:cNvSpPr>
                <a:spLocks noChangeShapeType="1"/>
              </p:cNvSpPr>
              <p:nvPr/>
            </p:nvSpPr>
            <p:spPr bwMode="ltGray">
              <a:xfrm>
                <a:off x="383" y="879"/>
                <a:ext cx="0" cy="149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3" name="Arc 84"/>
              <p:cNvSpPr>
                <a:spLocks/>
              </p:cNvSpPr>
              <p:nvPr/>
            </p:nvSpPr>
            <p:spPr bwMode="ltGray">
              <a:xfrm rot="16200000" flipH="1">
                <a:off x="302" y="876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4" name="Arc 91"/>
              <p:cNvSpPr>
                <a:spLocks/>
              </p:cNvSpPr>
              <p:nvPr/>
            </p:nvSpPr>
            <p:spPr bwMode="ltGray">
              <a:xfrm>
                <a:off x="692" y="895"/>
                <a:ext cx="267" cy="209"/>
              </a:xfrm>
              <a:custGeom>
                <a:avLst/>
                <a:gdLst>
                  <a:gd name="T0" fmla="*/ 255 w 38387"/>
                  <a:gd name="T1" fmla="*/ 0 h 30163"/>
                  <a:gd name="T2" fmla="*/ 0 w 38387"/>
                  <a:gd name="T3" fmla="*/ 154 h 30163"/>
                  <a:gd name="T4" fmla="*/ 117 w 38387"/>
                  <a:gd name="T5" fmla="*/ 59 h 3016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8387" h="30163" fill="none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</a:path>
                  <a:path w="38387" h="30163" stroke="0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  <a:lnTo>
                      <a:pt x="16787" y="8563"/>
                    </a:lnTo>
                    <a:lnTo>
                      <a:pt x="36617" y="-1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5" name="Arc 92"/>
              <p:cNvSpPr>
                <a:spLocks/>
              </p:cNvSpPr>
              <p:nvPr/>
            </p:nvSpPr>
            <p:spPr bwMode="ltGray">
              <a:xfrm flipV="1">
                <a:off x="834" y="893"/>
                <a:ext cx="288" cy="322"/>
              </a:xfrm>
              <a:custGeom>
                <a:avLst/>
                <a:gdLst>
                  <a:gd name="T0" fmla="*/ 147 w 21600"/>
                  <a:gd name="T1" fmla="*/ 322 h 24179"/>
                  <a:gd name="T2" fmla="*/ 9 w 21600"/>
                  <a:gd name="T3" fmla="*/ 0 h 24179"/>
                  <a:gd name="T4" fmla="*/ 288 w 21600"/>
                  <a:gd name="T5" fmla="*/ 71 h 2417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4179" fill="none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</a:path>
                  <a:path w="21600" h="24179" stroke="0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  <a:lnTo>
                      <a:pt x="21600" y="5361"/>
                    </a:lnTo>
                    <a:lnTo>
                      <a:pt x="10995" y="24178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6" name="Arc 93"/>
              <p:cNvSpPr>
                <a:spLocks/>
              </p:cNvSpPr>
              <p:nvPr/>
            </p:nvSpPr>
            <p:spPr bwMode="ltGray">
              <a:xfrm flipV="1">
                <a:off x="1124" y="888"/>
                <a:ext cx="288" cy="329"/>
              </a:xfrm>
              <a:custGeom>
                <a:avLst/>
                <a:gdLst>
                  <a:gd name="T0" fmla="*/ 280 w 21600"/>
                  <a:gd name="T1" fmla="*/ 0 h 24653"/>
                  <a:gd name="T2" fmla="*/ 118 w 21600"/>
                  <a:gd name="T3" fmla="*/ 329 h 24653"/>
                  <a:gd name="T4" fmla="*/ 0 w 21600"/>
                  <a:gd name="T5" fmla="*/ 66 h 2465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4653" fill="none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</a:path>
                  <a:path w="21600" h="24653" stroke="0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  <a:lnTo>
                      <a:pt x="0" y="4933"/>
                    </a:lnTo>
                    <a:lnTo>
                      <a:pt x="21029" y="-1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7" name="Line 94"/>
              <p:cNvSpPr>
                <a:spLocks noChangeShapeType="1"/>
              </p:cNvSpPr>
              <p:nvPr/>
            </p:nvSpPr>
            <p:spPr bwMode="ltGray">
              <a:xfrm flipV="1">
                <a:off x="720" y="891"/>
                <a:ext cx="417" cy="32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8" name="Line 95"/>
              <p:cNvSpPr>
                <a:spLocks noChangeShapeType="1"/>
              </p:cNvSpPr>
              <p:nvPr/>
            </p:nvSpPr>
            <p:spPr bwMode="ltGray">
              <a:xfrm>
                <a:off x="771" y="891"/>
                <a:ext cx="300" cy="324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9" name="Arc 96"/>
              <p:cNvSpPr>
                <a:spLocks/>
              </p:cNvSpPr>
              <p:nvPr/>
            </p:nvSpPr>
            <p:spPr bwMode="ltGray">
              <a:xfrm flipV="1">
                <a:off x="2708" y="954"/>
                <a:ext cx="727" cy="619"/>
              </a:xfrm>
              <a:custGeom>
                <a:avLst/>
                <a:gdLst>
                  <a:gd name="T0" fmla="*/ 174 w 18917"/>
                  <a:gd name="T1" fmla="*/ 619 h 16117"/>
                  <a:gd name="T2" fmla="*/ 0 w 18917"/>
                  <a:gd name="T3" fmla="*/ 400 h 16117"/>
                  <a:gd name="T4" fmla="*/ 727 w 18917"/>
                  <a:gd name="T5" fmla="*/ 0 h 161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917" h="16117" fill="none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</a:path>
                  <a:path w="18917" h="16117" stroke="0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  <a:lnTo>
                      <a:pt x="18917" y="0"/>
                    </a:lnTo>
                    <a:lnTo>
                      <a:pt x="4536" y="16116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0" name="Arc 97"/>
              <p:cNvSpPr>
                <a:spLocks/>
              </p:cNvSpPr>
              <p:nvPr/>
            </p:nvSpPr>
            <p:spPr bwMode="ltGray">
              <a:xfrm>
                <a:off x="3076" y="922"/>
                <a:ext cx="425" cy="215"/>
              </a:xfrm>
              <a:custGeom>
                <a:avLst/>
                <a:gdLst>
                  <a:gd name="T0" fmla="*/ 425 w 42771"/>
                  <a:gd name="T1" fmla="*/ 33 h 21600"/>
                  <a:gd name="T2" fmla="*/ 0 w 42771"/>
                  <a:gd name="T3" fmla="*/ 27 h 21600"/>
                  <a:gd name="T4" fmla="*/ 213 w 42771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2771" h="21600" fill="none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</a:path>
                  <a:path w="42771" h="21600" stroke="0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  <a:lnTo>
                      <a:pt x="21430" y="0"/>
                    </a:lnTo>
                    <a:lnTo>
                      <a:pt x="42771" y="3334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1" name="Arc 98"/>
              <p:cNvSpPr>
                <a:spLocks/>
              </p:cNvSpPr>
              <p:nvPr/>
            </p:nvSpPr>
            <p:spPr bwMode="ltGray">
              <a:xfrm flipH="1" flipV="1">
                <a:off x="3441" y="1037"/>
                <a:ext cx="288" cy="144"/>
              </a:xfrm>
              <a:custGeom>
                <a:avLst/>
                <a:gdLst>
                  <a:gd name="T0" fmla="*/ 288 w 43129"/>
                  <a:gd name="T1" fmla="*/ 9 h 21600"/>
                  <a:gd name="T2" fmla="*/ 0 w 43129"/>
                  <a:gd name="T3" fmla="*/ 7 h 21600"/>
                  <a:gd name="T4" fmla="*/ 144 w 43129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29" h="21600" fill="none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</a:path>
                  <a:path w="43129" h="21600" stroke="0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  <a:lnTo>
                      <a:pt x="21571" y="0"/>
                    </a:lnTo>
                    <a:lnTo>
                      <a:pt x="43128" y="1347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2" name="Arc 99"/>
              <p:cNvSpPr>
                <a:spLocks/>
              </p:cNvSpPr>
              <p:nvPr/>
            </p:nvSpPr>
            <p:spPr bwMode="ltGray">
              <a:xfrm flipH="1" flipV="1">
                <a:off x="2745" y="1045"/>
                <a:ext cx="201" cy="130"/>
              </a:xfrm>
              <a:custGeom>
                <a:avLst/>
                <a:gdLst>
                  <a:gd name="T0" fmla="*/ 196 w 43200"/>
                  <a:gd name="T1" fmla="*/ 0 h 28005"/>
                  <a:gd name="T2" fmla="*/ 4 w 43200"/>
                  <a:gd name="T3" fmla="*/ 3 h 28005"/>
                  <a:gd name="T4" fmla="*/ 100 w 43200"/>
                  <a:gd name="T5" fmla="*/ 30 h 280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28005" fill="none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</a:path>
                  <a:path w="43200" h="28005" stroke="0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  <a:lnTo>
                      <a:pt x="21600" y="6405"/>
                    </a:lnTo>
                    <a:lnTo>
                      <a:pt x="42228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3" name="Line 100"/>
              <p:cNvSpPr>
                <a:spLocks noChangeShapeType="1"/>
              </p:cNvSpPr>
              <p:nvPr/>
            </p:nvSpPr>
            <p:spPr bwMode="ltGray">
              <a:xfrm>
                <a:off x="2784" y="960"/>
                <a:ext cx="219" cy="21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4" name="Line 101"/>
              <p:cNvSpPr>
                <a:spLocks noChangeShapeType="1"/>
              </p:cNvSpPr>
              <p:nvPr/>
            </p:nvSpPr>
            <p:spPr bwMode="ltGray">
              <a:xfrm>
                <a:off x="3282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5" name="Line 102"/>
              <p:cNvSpPr>
                <a:spLocks noChangeShapeType="1"/>
              </p:cNvSpPr>
              <p:nvPr/>
            </p:nvSpPr>
            <p:spPr bwMode="ltGray">
              <a:xfrm flipH="1">
                <a:off x="2976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6" name="Line 103"/>
              <p:cNvSpPr>
                <a:spLocks noChangeShapeType="1"/>
              </p:cNvSpPr>
              <p:nvPr/>
            </p:nvSpPr>
            <p:spPr bwMode="ltGray">
              <a:xfrm>
                <a:off x="3279" y="951"/>
                <a:ext cx="0" cy="225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7" name="Line 104"/>
              <p:cNvSpPr>
                <a:spLocks noChangeShapeType="1"/>
              </p:cNvSpPr>
              <p:nvPr/>
            </p:nvSpPr>
            <p:spPr bwMode="ltGray">
              <a:xfrm>
                <a:off x="3579" y="951"/>
                <a:ext cx="0" cy="29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8" name="Line 105"/>
              <p:cNvSpPr>
                <a:spLocks noChangeShapeType="1"/>
              </p:cNvSpPr>
              <p:nvPr/>
            </p:nvSpPr>
            <p:spPr bwMode="ltGray">
              <a:xfrm>
                <a:off x="288" y="1176"/>
                <a:ext cx="354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</p:grpSp>
      </p:grpSp>
      <p:sp>
        <p:nvSpPr>
          <p:cNvPr id="33867" name="Rectangle 75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CA" noProof="0" smtClean="0"/>
          </a:p>
        </p:txBody>
      </p:sp>
      <p:sp>
        <p:nvSpPr>
          <p:cNvPr id="3386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86200"/>
            <a:ext cx="6400800" cy="175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CA" noProof="0" smtClean="0"/>
          </a:p>
        </p:txBody>
      </p:sp>
      <p:sp>
        <p:nvSpPr>
          <p:cNvPr id="91" name="Rectangle 77"/>
          <p:cNvSpPr>
            <a:spLocks noGrp="1" noChangeArrowheads="1"/>
          </p:cNvSpPr>
          <p:nvPr>
            <p:ph type="dt" sz="half" idx="10"/>
          </p:nvPr>
        </p:nvSpPr>
        <p:spPr>
          <a:xfrm>
            <a:off x="7239000" y="6248400"/>
            <a:ext cx="1339850" cy="457200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4110B278-6787-4BD4-A57D-206ECEDF70A5}" type="datetimeFigureOut">
              <a:rPr lang="en-CA"/>
              <a:pPr>
                <a:defRPr/>
              </a:pPr>
              <a:t>2/25/15</a:t>
            </a:fld>
            <a:endParaRPr lang="en-CA"/>
          </a:p>
        </p:txBody>
      </p:sp>
      <p:sp>
        <p:nvSpPr>
          <p:cNvPr id="92" name="Rectangle 7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3" name="Rectangle 7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847E07D-91EA-45C3-90AD-23A236DC729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91AD5-AA0D-4C96-B319-BF382126EA4B}" type="datetimeFigureOut">
              <a:rPr lang="en-CA"/>
              <a:pPr>
                <a:defRPr/>
              </a:pPr>
              <a:t>2/25/15</a:t>
            </a:fld>
            <a:endParaRPr lang="en-CA"/>
          </a:p>
        </p:txBody>
      </p:sp>
      <p:sp>
        <p:nvSpPr>
          <p:cNvPr id="5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6E1A0-886A-4514-A0F6-7EA72464DA3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29E5A-678C-4DC8-B0F0-1AD8EBFB1528}" type="datetimeFigureOut">
              <a:rPr lang="en-CA"/>
              <a:pPr>
                <a:defRPr/>
              </a:pPr>
              <a:t>2/25/15</a:t>
            </a:fld>
            <a:endParaRPr lang="en-CA"/>
          </a:p>
        </p:txBody>
      </p:sp>
      <p:sp>
        <p:nvSpPr>
          <p:cNvPr id="5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D5BC6-B3FE-48D3-84EE-BD36031C663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98D7D-E500-4C10-BAA1-1E722F2C2F6B}" type="datetimeFigureOut">
              <a:rPr lang="en-CA"/>
              <a:pPr>
                <a:defRPr/>
              </a:pPr>
              <a:t>2/25/15</a:t>
            </a:fld>
            <a:endParaRPr lang="en-CA"/>
          </a:p>
        </p:txBody>
      </p:sp>
      <p:sp>
        <p:nvSpPr>
          <p:cNvPr id="5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85A37-AD5D-423F-9EBC-02BBA90D77B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6C883-277E-4684-AED8-50D386767F93}" type="datetimeFigureOut">
              <a:rPr lang="en-CA"/>
              <a:pPr>
                <a:defRPr/>
              </a:pPr>
              <a:t>2/25/15</a:t>
            </a:fld>
            <a:endParaRPr lang="en-CA"/>
          </a:p>
        </p:txBody>
      </p:sp>
      <p:sp>
        <p:nvSpPr>
          <p:cNvPr id="5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7F679-AA95-4FA6-B35D-0C2F5D5D2ED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F498E-CA54-43A9-93FB-9EBE0C482757}" type="datetimeFigureOut">
              <a:rPr lang="en-CA"/>
              <a:pPr>
                <a:defRPr/>
              </a:pPr>
              <a:t>2/25/15</a:t>
            </a:fld>
            <a:endParaRPr lang="en-CA"/>
          </a:p>
        </p:txBody>
      </p:sp>
      <p:sp>
        <p:nvSpPr>
          <p:cNvPr id="6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A43D8-9491-4202-82D8-9872AFEBEFE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B8EA7-11C4-4472-B44D-B55EE7121E7E}" type="datetimeFigureOut">
              <a:rPr lang="en-CA"/>
              <a:pPr>
                <a:defRPr/>
              </a:pPr>
              <a:t>2/25/15</a:t>
            </a:fld>
            <a:endParaRPr lang="en-CA"/>
          </a:p>
        </p:txBody>
      </p:sp>
      <p:sp>
        <p:nvSpPr>
          <p:cNvPr id="8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09A22-8D83-4A4D-BCC8-981E1B57C04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DC7B7-76BE-4ED1-AB9C-DEF221324526}" type="datetimeFigureOut">
              <a:rPr lang="en-CA"/>
              <a:pPr>
                <a:defRPr/>
              </a:pPr>
              <a:t>2/25/15</a:t>
            </a:fld>
            <a:endParaRPr lang="en-CA"/>
          </a:p>
        </p:txBody>
      </p:sp>
      <p:sp>
        <p:nvSpPr>
          <p:cNvPr id="4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D0CE4-34DC-4EF4-8EEF-B43DE20E80F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7A2C8-F296-428D-BEAF-6F6D8438DC33}" type="datetimeFigureOut">
              <a:rPr lang="en-CA"/>
              <a:pPr>
                <a:defRPr/>
              </a:pPr>
              <a:t>2/25/15</a:t>
            </a:fld>
            <a:endParaRPr lang="en-CA"/>
          </a:p>
        </p:txBody>
      </p:sp>
      <p:sp>
        <p:nvSpPr>
          <p:cNvPr id="3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02215-EDD5-465D-88DD-77EA27C5D17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F066A-4516-4ADC-91BB-CA27D718AA61}" type="datetimeFigureOut">
              <a:rPr lang="en-CA"/>
              <a:pPr>
                <a:defRPr/>
              </a:pPr>
              <a:t>2/25/15</a:t>
            </a:fld>
            <a:endParaRPr lang="en-CA"/>
          </a:p>
        </p:txBody>
      </p:sp>
      <p:sp>
        <p:nvSpPr>
          <p:cNvPr id="6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48D6C-E987-44A7-B81D-B070045AF6A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44270-320A-4C2E-A6C9-F706BBDBF138}" type="datetimeFigureOut">
              <a:rPr lang="en-CA"/>
              <a:pPr>
                <a:defRPr/>
              </a:pPr>
              <a:t>2/25/15</a:t>
            </a:fld>
            <a:endParaRPr lang="en-CA"/>
          </a:p>
        </p:txBody>
      </p:sp>
      <p:sp>
        <p:nvSpPr>
          <p:cNvPr id="6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DBAC8-E4E8-4BE5-8F77-58367035DA3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57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88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9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0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1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2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3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4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5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6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7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8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9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0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1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2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3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4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5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6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7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8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9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</p:grpSp>
          <p:grpSp>
            <p:nvGrpSpPr>
              <p:cNvPr id="1058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59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0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1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2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3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4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5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6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7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8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9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0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1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2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3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4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5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6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7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8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9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0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1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2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3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4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5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6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7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>
                  <a:ext uri="{909E8E84-426E-40DD-AFC4-6F175D3DCCD1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</p:grpSp>
        </p:grpSp>
        <p:sp>
          <p:nvSpPr>
            <p:cNvPr id="1033" name="Rectangle 56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/>
            </a:p>
          </p:txBody>
        </p:sp>
        <p:grpSp>
          <p:nvGrpSpPr>
            <p:cNvPr id="1034" name="Group 57"/>
            <p:cNvGrpSpPr>
              <a:grpSpLocks/>
            </p:cNvGrpSpPr>
            <p:nvPr/>
          </p:nvGrpSpPr>
          <p:grpSpPr bwMode="auto">
            <a:xfrm>
              <a:off x="2064" y="3984"/>
              <a:ext cx="1920" cy="288"/>
              <a:chOff x="2064" y="3984"/>
              <a:chExt cx="1920" cy="288"/>
            </a:xfrm>
          </p:grpSpPr>
          <p:sp>
            <p:nvSpPr>
              <p:cNvPr id="1052" name="Rectangle 58" descr="60%"/>
              <p:cNvSpPr>
                <a:spLocks noChangeArrowheads="1"/>
              </p:cNvSpPr>
              <p:nvPr/>
            </p:nvSpPr>
            <p:spPr bwMode="ltGray">
              <a:xfrm>
                <a:off x="2112" y="4032"/>
                <a:ext cx="1824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  <p:sp>
            <p:nvSpPr>
              <p:cNvPr id="1053" name="Line 59"/>
              <p:cNvSpPr>
                <a:spLocks noChangeShapeType="1"/>
              </p:cNvSpPr>
              <p:nvPr/>
            </p:nvSpPr>
            <p:spPr bwMode="ltGray">
              <a:xfrm>
                <a:off x="2064" y="4032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54" name="Line 60"/>
              <p:cNvSpPr>
                <a:spLocks noChangeShapeType="1"/>
              </p:cNvSpPr>
              <p:nvPr/>
            </p:nvSpPr>
            <p:spPr bwMode="ltGray">
              <a:xfrm>
                <a:off x="2064" y="4224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55" name="Line 61"/>
              <p:cNvSpPr>
                <a:spLocks noChangeShapeType="1"/>
              </p:cNvSpPr>
              <p:nvPr/>
            </p:nvSpPr>
            <p:spPr bwMode="ltGray">
              <a:xfrm>
                <a:off x="211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56" name="Line 62"/>
              <p:cNvSpPr>
                <a:spLocks noChangeShapeType="1"/>
              </p:cNvSpPr>
              <p:nvPr/>
            </p:nvSpPr>
            <p:spPr bwMode="ltGray">
              <a:xfrm>
                <a:off x="393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</p:grpSp>
        <p:grpSp>
          <p:nvGrpSpPr>
            <p:cNvPr id="1035" name="Group 63"/>
            <p:cNvGrpSpPr>
              <a:grpSpLocks/>
            </p:cNvGrpSpPr>
            <p:nvPr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1047" name="Rectangle 64" descr="60%"/>
              <p:cNvSpPr>
                <a:spLocks noChangeArrowheads="1"/>
              </p:cNvSpPr>
              <p:nvPr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  <p:sp>
            <p:nvSpPr>
              <p:cNvPr id="1048" name="Line 65"/>
              <p:cNvSpPr>
                <a:spLocks noChangeShapeType="1"/>
              </p:cNvSpPr>
              <p:nvPr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49" name="Line 66"/>
              <p:cNvSpPr>
                <a:spLocks noChangeShapeType="1"/>
              </p:cNvSpPr>
              <p:nvPr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50" name="Line 67"/>
              <p:cNvSpPr>
                <a:spLocks noChangeShapeType="1"/>
              </p:cNvSpPr>
              <p:nvPr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51" name="Line 68"/>
              <p:cNvSpPr>
                <a:spLocks noChangeShapeType="1"/>
              </p:cNvSpPr>
              <p:nvPr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</p:grpSp>
        <p:grpSp>
          <p:nvGrpSpPr>
            <p:cNvPr id="1036" name="Group 69"/>
            <p:cNvGrpSpPr>
              <a:grpSpLocks/>
            </p:cNvGrpSpPr>
            <p:nvPr/>
          </p:nvGrpSpPr>
          <p:grpSpPr bwMode="auto">
            <a:xfrm>
              <a:off x="624" y="3984"/>
              <a:ext cx="912" cy="288"/>
              <a:chOff x="624" y="3984"/>
              <a:chExt cx="912" cy="288"/>
            </a:xfrm>
          </p:grpSpPr>
          <p:sp>
            <p:nvSpPr>
              <p:cNvPr id="1042" name="Rectangle 70" descr="60%"/>
              <p:cNvSpPr>
                <a:spLocks noChangeArrowheads="1"/>
              </p:cNvSpPr>
              <p:nvPr/>
            </p:nvSpPr>
            <p:spPr bwMode="ltGray">
              <a:xfrm>
                <a:off x="672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  <p:sp>
            <p:nvSpPr>
              <p:cNvPr id="1043" name="Line 71"/>
              <p:cNvSpPr>
                <a:spLocks noChangeShapeType="1"/>
              </p:cNvSpPr>
              <p:nvPr/>
            </p:nvSpPr>
            <p:spPr bwMode="ltGray">
              <a:xfrm>
                <a:off x="624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44" name="Line 72"/>
              <p:cNvSpPr>
                <a:spLocks noChangeShapeType="1"/>
              </p:cNvSpPr>
              <p:nvPr/>
            </p:nvSpPr>
            <p:spPr bwMode="ltGray">
              <a:xfrm>
                <a:off x="624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45" name="Line 73"/>
              <p:cNvSpPr>
                <a:spLocks noChangeShapeType="1"/>
              </p:cNvSpPr>
              <p:nvPr/>
            </p:nvSpPr>
            <p:spPr bwMode="ltGray">
              <a:xfrm>
                <a:off x="67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46" name="Line 74"/>
              <p:cNvSpPr>
                <a:spLocks noChangeShapeType="1"/>
              </p:cNvSpPr>
              <p:nvPr/>
            </p:nvSpPr>
            <p:spPr bwMode="ltGray">
              <a:xfrm>
                <a:off x="1488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</p:grpSp>
        <p:sp>
          <p:nvSpPr>
            <p:cNvPr id="1037" name="Line 80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  <p:grpSp>
          <p:nvGrpSpPr>
            <p:cNvPr id="1038" name="Group 81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9" name="Line 82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40" name="Line 83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41" name="Arc 84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117 w 43195"/>
                  <a:gd name="T1" fmla="*/ 0 h 43200"/>
                  <a:gd name="T2" fmla="*/ 0 w 43195"/>
                  <a:gd name="T3" fmla="*/ 122 h 43200"/>
                  <a:gd name="T4" fmla="*/ 119 w 43195"/>
                  <a:gd name="T5" fmla="*/ 12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</p:grpSp>
      </p:grpSp>
      <p:sp>
        <p:nvSpPr>
          <p:cNvPr id="1027" name="Rectangle 7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102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18509" name="Rectangle 7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400" smtClean="0">
                <a:latin typeface="Comic Sans MS" pitchFamily="66" charset="0"/>
                <a:cs typeface="+mn-cs"/>
              </a:defRPr>
            </a:lvl1pPr>
          </a:lstStyle>
          <a:p>
            <a:pPr>
              <a:defRPr/>
            </a:pPr>
            <a:fld id="{1609DE7C-55B8-43A6-B360-B7F971DD2EB0}" type="datetimeFigureOut">
              <a:rPr lang="en-CA"/>
              <a:pPr>
                <a:defRPr/>
              </a:pPr>
              <a:t>2/25/15</a:t>
            </a:fld>
            <a:endParaRPr lang="en-CA"/>
          </a:p>
        </p:txBody>
      </p:sp>
      <p:sp>
        <p:nvSpPr>
          <p:cNvPr id="18510" name="Rectangle 7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Comic Sans MS" pitchFamily="66" charset="0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8511" name="Rectangle 7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400" smtClean="0">
                <a:latin typeface="Comic Sans MS" pitchFamily="66" charset="0"/>
                <a:cs typeface="+mn-cs"/>
              </a:defRPr>
            </a:lvl1pPr>
          </a:lstStyle>
          <a:p>
            <a:pPr>
              <a:defRPr/>
            </a:pPr>
            <a:fld id="{73E5D76D-B38C-457E-AE50-3DF8078A4E7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84" charset="-128"/>
          <a:cs typeface="ＭＳ Ｐゴシック" pitchFamily="84" charset="-128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pitchFamily="84" charset="-128"/>
          <a:cs typeface="ＭＳ Ｐゴシック" pitchFamily="84" charset="-128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pitchFamily="84" charset="-128"/>
          <a:cs typeface="ＭＳ Ｐゴシック" pitchFamily="84" charset="-128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pitchFamily="84" charset="-128"/>
          <a:cs typeface="ＭＳ Ｐゴシック" pitchFamily="84" charset="-128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pitchFamily="84" charset="-128"/>
          <a:cs typeface="ＭＳ Ｐゴシック" pitchFamily="8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Char char="•"/>
        <a:defRPr sz="3200">
          <a:solidFill>
            <a:schemeClr val="tx1"/>
          </a:solidFill>
          <a:latin typeface="+mn-lt"/>
          <a:ea typeface="ＭＳ Ｐゴシック" pitchFamily="84" charset="-128"/>
          <a:cs typeface="ＭＳ Ｐゴシック" pitchFamily="84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  <a:ea typeface="ＭＳ Ｐゴシック" pitchFamily="84" charset="-128"/>
          <a:cs typeface="ＭＳ Ｐゴシック" pitchFamily="84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ea typeface="ＭＳ Ｐゴシック" pitchFamily="84" charset="-128"/>
          <a:cs typeface="ＭＳ Ｐゴシック" pitchFamily="84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000">
          <a:solidFill>
            <a:schemeClr val="tx1"/>
          </a:solidFill>
          <a:latin typeface="+mn-lt"/>
          <a:ea typeface="ＭＳ Ｐゴシック" pitchFamily="84" charset="-128"/>
          <a:cs typeface="ＭＳ Ｐゴシック" pitchFamily="84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84" charset="-128"/>
          <a:cs typeface="ＭＳ Ｐゴシック" pitchFamily="8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riting.utoronto.ca/advice/specific-types-of-writing/abstract" TargetMode="External"/><Relationship Id="rId3" Type="http://schemas.openxmlformats.org/officeDocument/2006/relationships/hyperlink" Target="http://writing2.richmond.edu/training/project/biology/abslit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smtClean="0"/>
              <a:t>Planning &amp; Writing Laboratory Reports</a:t>
            </a:r>
          </a:p>
        </p:txBody>
      </p:sp>
      <p:sp>
        <p:nvSpPr>
          <p:cNvPr id="13314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smtClean="0"/>
              <a:t>A Brief Review of the Scientific Method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Results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summary of the observations from the lab.  </a:t>
            </a:r>
          </a:p>
          <a:p>
            <a:r>
              <a:rPr lang="en-US"/>
              <a:t>Graphs and tables need to be clear, easy to read and well labeled </a:t>
            </a:r>
          </a:p>
          <a:p>
            <a:r>
              <a:rPr lang="en-US"/>
              <a:t>All significant results need to be summarized in words.  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Discussion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484313"/>
            <a:ext cx="7772400" cy="4114800"/>
          </a:xfrm>
        </p:spPr>
        <p:txBody>
          <a:bodyPr/>
          <a:lstStyle/>
          <a:p>
            <a:r>
              <a:rPr lang="en-US" sz="2400"/>
              <a:t>An analysis of your results, including error analysis. The discussion is the most important part of your report because you show your understanding of the experiment, beyond just completing it. </a:t>
            </a:r>
          </a:p>
          <a:p>
            <a:pPr lvl="1"/>
            <a:r>
              <a:rPr lang="en-US" sz="2000"/>
              <a:t>Compare expected results with those obtained (compare to your prediction). How can you account for differences (NOT human error – you are not incompetent</a:t>
            </a:r>
            <a:r>
              <a:rPr lang="en-US" sz="2000">
                <a:sym typeface="Wingdings" pitchFamily="84" charset="2"/>
              </a:rPr>
              <a:t></a:t>
            </a:r>
            <a:r>
              <a:rPr lang="en-US" sz="2000"/>
              <a:t>). Be specific. </a:t>
            </a:r>
            <a:endParaRPr lang="en-CA" sz="2000"/>
          </a:p>
          <a:p>
            <a:pPr lvl="1"/>
            <a:r>
              <a:rPr lang="en-US" sz="2000"/>
              <a:t>Analyze experimental error. Was it avoidable? What is a result of equipment? If there are flaws from the experimental design, how can the design be improved?</a:t>
            </a:r>
            <a:endParaRPr lang="en-CA" sz="2000"/>
          </a:p>
          <a:p>
            <a:pPr lvl="1"/>
            <a:r>
              <a:rPr lang="en-US" sz="2000"/>
              <a:t>Explain your results in terms of theoretical issues. </a:t>
            </a:r>
            <a:endParaRPr lang="en-CA" sz="2000"/>
          </a:p>
          <a:p>
            <a:pPr lvl="1"/>
            <a:r>
              <a:rPr lang="en-US" sz="2000"/>
              <a:t>Relate results to your purpose.</a:t>
            </a:r>
            <a:endParaRPr lang="en-CA" sz="2000"/>
          </a:p>
          <a:p>
            <a:pPr lvl="1"/>
            <a:r>
              <a:rPr lang="en-US" sz="2000"/>
              <a:t>Compare your results to similar investigations. Compare to classmates and discuss anomalies. </a:t>
            </a:r>
            <a:endParaRPr lang="en-CA" sz="2000"/>
          </a:p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Conclusion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Summarize the results of the experiment, keeping in mind the purpose and hypothesis. </a:t>
            </a:r>
            <a:endParaRPr lang="en-CA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Your Task Today: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628775"/>
            <a:ext cx="7772400" cy="4608513"/>
          </a:xfrm>
        </p:spPr>
        <p:txBody>
          <a:bodyPr/>
          <a:lstStyle/>
          <a:p>
            <a:pPr marL="514350" indent="-514350">
              <a:buFont typeface="Tahoma" pitchFamily="84" charset="0"/>
              <a:buAutoNum type="arabicPeriod"/>
            </a:pPr>
            <a:r>
              <a:rPr lang="en-CA" sz="2400" smtClean="0"/>
              <a:t>Choose 2 other classmates to work with (groups of 3)</a:t>
            </a:r>
          </a:p>
          <a:p>
            <a:pPr marL="514350" indent="-514350">
              <a:buFont typeface="Tahoma" pitchFamily="84" charset="0"/>
              <a:buAutoNum type="arabicPeriod"/>
            </a:pPr>
            <a:r>
              <a:rPr lang="en-CA" sz="2400" smtClean="0"/>
              <a:t>Decide on 1 factor you would be interested in testing to determine if it affects Mung Bean growth (you may wish to do some research)</a:t>
            </a:r>
          </a:p>
          <a:p>
            <a:pPr marL="514350" indent="-514350">
              <a:buFont typeface="Tahoma" pitchFamily="84" charset="0"/>
              <a:buAutoNum type="arabicPeriod"/>
            </a:pPr>
            <a:r>
              <a:rPr lang="en-CA" sz="2400" smtClean="0"/>
              <a:t>Complete the following for approval by me:</a:t>
            </a:r>
            <a:endParaRPr lang="en-CA" sz="2400"/>
          </a:p>
          <a:p>
            <a:pPr marL="914400" lvl="1" indent="-514350"/>
            <a:r>
              <a:rPr lang="en-CA" sz="2400" smtClean="0"/>
              <a:t>Purpose</a:t>
            </a:r>
          </a:p>
          <a:p>
            <a:pPr marL="914400" lvl="1" indent="-514350"/>
            <a:r>
              <a:rPr lang="en-CA" sz="2400" smtClean="0"/>
              <a:t>Hypothesis</a:t>
            </a:r>
          </a:p>
          <a:p>
            <a:pPr marL="914400" lvl="1" indent="-514350"/>
            <a:r>
              <a:rPr lang="en-CA" sz="2400" smtClean="0"/>
              <a:t>Materials Needed (including quantities)</a:t>
            </a:r>
          </a:p>
          <a:p>
            <a:pPr marL="914400" lvl="1" indent="-514350"/>
            <a:r>
              <a:rPr lang="en-CA" sz="2400" smtClean="0"/>
              <a:t>Procedure (numbered list is okay for now)</a:t>
            </a:r>
          </a:p>
          <a:p>
            <a:pPr marL="914400" lvl="1" indent="-514350"/>
            <a:r>
              <a:rPr lang="en-CA" sz="2400" smtClean="0"/>
              <a:t>Observation table to record data</a:t>
            </a:r>
          </a:p>
          <a:p>
            <a:pPr marL="914400" lvl="1" indent="-514350">
              <a:buFont typeface="Tahoma" pitchFamily="84" charset="0"/>
              <a:buAutoNum type="arabicPeriod"/>
            </a:pPr>
            <a:endParaRPr lang="en-CA" sz="2400" smtClean="0"/>
          </a:p>
          <a:p>
            <a:pPr marL="914400" lvl="1" indent="-514350">
              <a:buFont typeface="Tahoma" pitchFamily="84" charset="0"/>
              <a:buAutoNum type="arabicPeriod"/>
            </a:pPr>
            <a:endParaRPr lang="en-CA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More Details: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844675"/>
            <a:ext cx="7772400" cy="4114800"/>
          </a:xfrm>
        </p:spPr>
        <p:txBody>
          <a:bodyPr/>
          <a:lstStyle/>
          <a:p>
            <a:r>
              <a:rPr lang="en-CA" sz="2600" smtClean="0"/>
              <a:t>You will be setting up your experiment on Friday</a:t>
            </a:r>
          </a:p>
          <a:p>
            <a:r>
              <a:rPr lang="en-CA" sz="2600" smtClean="0"/>
              <a:t>You will be recording your observations each day next week for the first 10 minutes of class</a:t>
            </a:r>
          </a:p>
          <a:p>
            <a:r>
              <a:rPr lang="en-CA" sz="2600" smtClean="0"/>
              <a:t>You will then look at your observations and decide on your key findings, significance of your results and major conclusions (may have to do some research)</a:t>
            </a:r>
          </a:p>
          <a:p>
            <a:r>
              <a:rPr lang="en-CA" sz="2600" smtClean="0"/>
              <a:t>You will submit only the Abstract (individually) to earn an Inquiry Mark (Due Friday, March 13</a:t>
            </a:r>
            <a:r>
              <a:rPr lang="en-CA" sz="2600" baseline="30000" smtClean="0"/>
              <a:t>th</a:t>
            </a:r>
            <a:r>
              <a:rPr lang="en-CA" sz="2600" smtClean="0"/>
              <a:t>) </a:t>
            </a:r>
          </a:p>
          <a:p>
            <a:endParaRPr lang="en-CA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Even More Information About Abstracts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700213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en-CA" dirty="0" smtClean="0">
                <a:ea typeface="+mn-ea"/>
                <a:cs typeface="+mn-cs"/>
              </a:rPr>
              <a:t>See the following website for more information on how to write Abstracts:</a:t>
            </a:r>
          </a:p>
          <a:p>
            <a:pPr marL="0" indent="0">
              <a:buFontTx/>
              <a:buNone/>
              <a:defRPr/>
            </a:pPr>
            <a:r>
              <a:rPr lang="en-CA" dirty="0" smtClean="0">
                <a:ea typeface="+mn-ea"/>
                <a:cs typeface="+mn-cs"/>
                <a:hlinkClick r:id="rId2"/>
              </a:rPr>
              <a:t>http://www.writing.utoronto.ca/advice/specific-types-of-writing/abstract</a:t>
            </a:r>
            <a:endParaRPr lang="en-CA" dirty="0" smtClean="0">
              <a:ea typeface="+mn-ea"/>
              <a:cs typeface="+mn-cs"/>
            </a:endParaRPr>
          </a:p>
          <a:p>
            <a:pPr>
              <a:defRPr/>
            </a:pPr>
            <a:r>
              <a:rPr lang="en-CA" dirty="0" smtClean="0">
                <a:ea typeface="+mn-ea"/>
                <a:cs typeface="+mn-cs"/>
              </a:rPr>
              <a:t>See the following website for 2 examples of Abstracts – one is good and the other needs improvement:</a:t>
            </a:r>
          </a:p>
          <a:p>
            <a:pPr marL="0" indent="0">
              <a:buFontTx/>
              <a:buNone/>
              <a:defRPr/>
            </a:pPr>
            <a:r>
              <a:rPr lang="en-CA" dirty="0" smtClean="0">
                <a:ea typeface="+mn-ea"/>
                <a:cs typeface="+mn-cs"/>
                <a:hlinkClick r:id="rId3"/>
              </a:rPr>
              <a:t>http://writing2.richmond.edu/training/project/biology/abslit.html</a:t>
            </a:r>
            <a:endParaRPr lang="en-CA" dirty="0" smtClean="0">
              <a:ea typeface="+mn-ea"/>
              <a:cs typeface="+mn-cs"/>
            </a:endParaRPr>
          </a:p>
          <a:p>
            <a:pPr>
              <a:defRPr/>
            </a:pPr>
            <a:endParaRPr lang="en-CA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The Scientific Method</a:t>
            </a:r>
          </a:p>
        </p:txBody>
      </p:sp>
      <p:pic>
        <p:nvPicPr>
          <p:cNvPr id="14338" name="Picture 1" descr="Overview of the Scientific Method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24075" y="1628775"/>
            <a:ext cx="4857750" cy="4670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The Scientific Method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62877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en-CA" sz="2400" b="1" dirty="0" smtClean="0">
                <a:ea typeface="+mn-ea"/>
                <a:cs typeface="+mn-cs"/>
              </a:rPr>
              <a:t>Ask a Question:</a:t>
            </a:r>
            <a:r>
              <a:rPr lang="en-CA" sz="2400" dirty="0" smtClean="0">
                <a:ea typeface="+mn-ea"/>
                <a:cs typeface="+mn-cs"/>
              </a:rPr>
              <a:t> The scientific method starts when you ask a question about something that you observe: How, What, When, Who, Which, Why, or Where?</a:t>
            </a:r>
          </a:p>
          <a:p>
            <a:pPr marL="0" indent="0">
              <a:buFontTx/>
              <a:buNone/>
              <a:defRPr/>
            </a:pPr>
            <a:endParaRPr lang="en-CA" sz="2400" dirty="0" smtClean="0">
              <a:ea typeface="+mn-ea"/>
              <a:cs typeface="+mn-cs"/>
            </a:endParaRPr>
          </a:p>
          <a:p>
            <a:pPr>
              <a:defRPr/>
            </a:pPr>
            <a:r>
              <a:rPr lang="en-CA" sz="2400" b="1" dirty="0" smtClean="0">
                <a:ea typeface="+mn-ea"/>
                <a:cs typeface="+mn-cs"/>
              </a:rPr>
              <a:t>Do Background Research:</a:t>
            </a:r>
            <a:r>
              <a:rPr lang="en-CA" sz="2400" dirty="0" smtClean="0">
                <a:ea typeface="+mn-ea"/>
                <a:cs typeface="+mn-cs"/>
              </a:rPr>
              <a:t> Rather than starting from scratch in putting together a plan for answering your question, you want to be a savvy scientist using library and Internet research to help you find the best way to do things and ensure that you don't repeat mistakes from the past.</a:t>
            </a:r>
          </a:p>
          <a:p>
            <a:pPr marL="0" indent="0">
              <a:buFontTx/>
              <a:buNone/>
              <a:defRPr/>
            </a:pPr>
            <a:endParaRPr lang="en-CA" sz="2000" dirty="0" smtClean="0">
              <a:ea typeface="+mn-ea"/>
              <a:cs typeface="+mn-cs"/>
            </a:endParaRPr>
          </a:p>
          <a:p>
            <a:pPr>
              <a:defRPr/>
            </a:pPr>
            <a:endParaRPr lang="en-CA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The Scientific Method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773238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en-CA" sz="2400" b="1" dirty="0" smtClean="0">
                <a:ea typeface="+mn-ea"/>
                <a:cs typeface="+mn-cs"/>
              </a:rPr>
              <a:t>Construct a Hypothesis: </a:t>
            </a:r>
            <a:r>
              <a:rPr lang="en-CA" sz="2400" dirty="0" smtClean="0">
                <a:ea typeface="+mn-ea"/>
                <a:cs typeface="+mn-cs"/>
              </a:rPr>
              <a:t>A hypothesis is an anticipated experimental outcome in the form:</a:t>
            </a:r>
            <a:br>
              <a:rPr lang="en-CA" sz="2400" dirty="0" smtClean="0">
                <a:ea typeface="+mn-ea"/>
                <a:cs typeface="+mn-cs"/>
              </a:rPr>
            </a:br>
            <a:r>
              <a:rPr lang="en-CA" sz="2400" dirty="0" smtClean="0">
                <a:ea typeface="+mn-ea"/>
                <a:cs typeface="+mn-cs"/>
              </a:rPr>
              <a:t>"If _____</a:t>
            </a:r>
            <a:r>
              <a:rPr lang="en-CA" sz="2400" i="1" dirty="0" smtClean="0">
                <a:ea typeface="+mn-ea"/>
                <a:cs typeface="+mn-cs"/>
              </a:rPr>
              <a:t>[explain the experiment]</a:t>
            </a:r>
            <a:r>
              <a:rPr lang="en-CA" sz="2400" dirty="0" smtClean="0">
                <a:ea typeface="+mn-ea"/>
                <a:cs typeface="+mn-cs"/>
              </a:rPr>
              <a:t> _____, then _____</a:t>
            </a:r>
            <a:r>
              <a:rPr lang="en-CA" sz="2400" i="1" dirty="0" smtClean="0">
                <a:ea typeface="+mn-ea"/>
                <a:cs typeface="+mn-cs"/>
              </a:rPr>
              <a:t>[this]</a:t>
            </a:r>
            <a:r>
              <a:rPr lang="en-CA" sz="2400" dirty="0" smtClean="0">
                <a:ea typeface="+mn-ea"/>
                <a:cs typeface="+mn-cs"/>
              </a:rPr>
              <a:t> will happen __________ [</a:t>
            </a:r>
            <a:r>
              <a:rPr lang="en-CA" sz="2400" i="1" dirty="0" smtClean="0">
                <a:ea typeface="+mn-ea"/>
                <a:cs typeface="+mn-cs"/>
              </a:rPr>
              <a:t>because</a:t>
            </a:r>
            <a:r>
              <a:rPr lang="en-CA" sz="2400" dirty="0" smtClean="0">
                <a:ea typeface="+mn-ea"/>
                <a:cs typeface="+mn-cs"/>
              </a:rPr>
              <a:t>]." </a:t>
            </a:r>
          </a:p>
          <a:p>
            <a:pPr marL="0" indent="0">
              <a:buFontTx/>
              <a:buNone/>
              <a:defRPr/>
            </a:pPr>
            <a:endParaRPr lang="en-CA" sz="2400" b="1" dirty="0" smtClean="0">
              <a:ea typeface="+mn-ea"/>
              <a:cs typeface="+mn-cs"/>
            </a:endParaRPr>
          </a:p>
          <a:p>
            <a:pPr>
              <a:defRPr/>
            </a:pPr>
            <a:r>
              <a:rPr lang="en-CA" sz="2400" b="1" dirty="0" smtClean="0">
                <a:ea typeface="+mn-ea"/>
                <a:cs typeface="+mn-cs"/>
              </a:rPr>
              <a:t>Test Your Hypothesis by Doing an Experiment:</a:t>
            </a:r>
            <a:r>
              <a:rPr lang="en-CA" sz="2400" dirty="0" smtClean="0">
                <a:ea typeface="+mn-ea"/>
                <a:cs typeface="+mn-cs"/>
              </a:rPr>
              <a:t> Your experiment tests whether your hypothesis is true or false. It is important for your experiment to be a fair test. You conduct a fair test by making sure that you change only one variable at a time while keeping all other conditions the same.</a:t>
            </a:r>
          </a:p>
          <a:p>
            <a:pPr>
              <a:defRPr/>
            </a:pPr>
            <a:endParaRPr lang="en-CA" sz="2000" dirty="0" smtClean="0">
              <a:ea typeface="+mn-ea"/>
              <a:cs typeface="+mn-cs"/>
            </a:endParaRPr>
          </a:p>
          <a:p>
            <a:pPr>
              <a:defRPr/>
            </a:pPr>
            <a:endParaRPr lang="en-CA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The Scientific Method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700213"/>
            <a:ext cx="7772400" cy="4114800"/>
          </a:xfrm>
        </p:spPr>
        <p:txBody>
          <a:bodyPr/>
          <a:lstStyle/>
          <a:p>
            <a:r>
              <a:rPr lang="en-CA" sz="2400" b="1" smtClean="0"/>
              <a:t>Analyze Your Data and Draw a Conclusion:</a:t>
            </a:r>
            <a:r>
              <a:rPr lang="en-CA" sz="2400" smtClean="0"/>
              <a:t> During the course of your experiment, you collect your measurements and when complete, analyze them to see if your hypothesis is supported or rejected.</a:t>
            </a:r>
          </a:p>
          <a:p>
            <a:endParaRPr lang="en-CA" sz="2400" smtClean="0"/>
          </a:p>
          <a:p>
            <a:r>
              <a:rPr lang="en-CA" sz="2400" b="1" smtClean="0"/>
              <a:t>Communicate Your Results:</a:t>
            </a:r>
            <a:r>
              <a:rPr lang="en-CA" sz="2400" smtClean="0"/>
              <a:t> To complete your experiment you will communicate your results to others in a final report. Professional scientists do almost exactly the same thing by publishing their final report in a scientific journal or by presenting their results on a poster at a scientific meeting.</a:t>
            </a:r>
          </a:p>
          <a:p>
            <a:endParaRPr lang="en-CA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Laboratory Reports Include: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700213"/>
            <a:ext cx="8054975" cy="4114800"/>
          </a:xfrm>
        </p:spPr>
        <p:txBody>
          <a:bodyPr/>
          <a:lstStyle/>
          <a:p>
            <a:r>
              <a:rPr lang="en-CA" smtClean="0"/>
              <a:t>Title Page </a:t>
            </a:r>
            <a:r>
              <a:rPr lang="en-CA" sz="1800" smtClean="0"/>
              <a:t>(Title of the Experiment, Lab Partners, Author &amp; Date)</a:t>
            </a:r>
          </a:p>
          <a:p>
            <a:r>
              <a:rPr lang="en-CA" smtClean="0"/>
              <a:t>Abstract</a:t>
            </a:r>
          </a:p>
          <a:p>
            <a:r>
              <a:rPr lang="en-CA" smtClean="0"/>
              <a:t>Introduction</a:t>
            </a:r>
          </a:p>
          <a:p>
            <a:r>
              <a:rPr lang="en-CA" smtClean="0"/>
              <a:t>Materials &amp; Methods</a:t>
            </a:r>
          </a:p>
          <a:p>
            <a:r>
              <a:rPr lang="en-CA" smtClean="0"/>
              <a:t>Results</a:t>
            </a:r>
          </a:p>
          <a:p>
            <a:r>
              <a:rPr lang="en-CA" smtClean="0"/>
              <a:t>Discussion</a:t>
            </a:r>
          </a:p>
          <a:p>
            <a:r>
              <a:rPr lang="en-CA" smtClean="0"/>
              <a:t>Conclusion</a:t>
            </a:r>
          </a:p>
          <a:p>
            <a:r>
              <a:rPr lang="en-CA" smtClean="0"/>
              <a:t>References </a:t>
            </a:r>
            <a:r>
              <a:rPr lang="en-CA" sz="2400" smtClean="0"/>
              <a:t>(APA Format with in-text citations)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Abstract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628775"/>
            <a:ext cx="7772400" cy="4114800"/>
          </a:xfrm>
        </p:spPr>
        <p:txBody>
          <a:bodyPr/>
          <a:lstStyle/>
          <a:p>
            <a:r>
              <a:rPr lang="en-US" sz="2800"/>
              <a:t>A short paragraph summarizing the lab including the:</a:t>
            </a:r>
          </a:p>
          <a:p>
            <a:pPr lvl="1"/>
            <a:r>
              <a:rPr lang="en-US" sz="2400"/>
              <a:t>Purpose</a:t>
            </a:r>
          </a:p>
          <a:p>
            <a:pPr lvl="1"/>
            <a:r>
              <a:rPr lang="en-US" sz="2400"/>
              <a:t>Method used</a:t>
            </a:r>
          </a:p>
          <a:p>
            <a:pPr lvl="1"/>
            <a:r>
              <a:rPr lang="en-US" sz="2400"/>
              <a:t>Key findings</a:t>
            </a:r>
          </a:p>
          <a:p>
            <a:pPr lvl="1"/>
            <a:r>
              <a:rPr lang="en-US" sz="2400"/>
              <a:t>Significance </a:t>
            </a:r>
          </a:p>
          <a:p>
            <a:pPr lvl="1"/>
            <a:r>
              <a:rPr lang="en-US" sz="2400"/>
              <a:t>Major conclusions </a:t>
            </a:r>
          </a:p>
          <a:p>
            <a:r>
              <a:rPr lang="en-US" sz="2800"/>
              <a:t>Allows readers to decide whether they need to read your entire report</a:t>
            </a:r>
          </a:p>
          <a:p>
            <a:r>
              <a:rPr lang="en-US" sz="2800"/>
              <a:t>One paragraph of 100 – 200 words</a:t>
            </a:r>
            <a:endParaRPr lang="en-CA" sz="2800"/>
          </a:p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Introduction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628775"/>
            <a:ext cx="7772400" cy="4114800"/>
          </a:xfrm>
        </p:spPr>
        <p:txBody>
          <a:bodyPr/>
          <a:lstStyle/>
          <a:p>
            <a:r>
              <a:rPr lang="en-US" smtClean="0"/>
              <a:t>Includes relevant background information – use your textbook to help you!</a:t>
            </a:r>
          </a:p>
          <a:p>
            <a:r>
              <a:rPr lang="en-US" smtClean="0"/>
              <a:t>States the purpose of the experiment </a:t>
            </a:r>
          </a:p>
          <a:p>
            <a:r>
              <a:rPr lang="en-US" smtClean="0"/>
              <a:t>States the hypothesis, the anticipated experimental outcome, and the scientific reasoning for this. (i.e.  if...then...because...), including both an independent and a dependent variable.</a:t>
            </a:r>
            <a:endParaRPr lang="en-CA" smtClean="0"/>
          </a:p>
          <a:p>
            <a:endParaRPr lang="en-CA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Materials &amp; Methods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700213"/>
            <a:ext cx="7772400" cy="4114800"/>
          </a:xfrm>
        </p:spPr>
        <p:txBody>
          <a:bodyPr/>
          <a:lstStyle/>
          <a:p>
            <a:r>
              <a:rPr lang="en-US" smtClean="0"/>
              <a:t>A step by step description of the procedure followed during the experiment, describing the equipment and materials used-in their specific quantities.</a:t>
            </a:r>
            <a:endParaRPr lang="en-CA" smtClean="0"/>
          </a:p>
          <a:p>
            <a:r>
              <a:rPr lang="en-US" smtClean="0"/>
              <a:t>Written using a clear paragraph structure</a:t>
            </a:r>
          </a:p>
          <a:p>
            <a:r>
              <a:rPr lang="en-US" smtClean="0"/>
              <a:t>All safety procedures should be included.</a:t>
            </a:r>
            <a:endParaRPr lang="en-CA" smtClean="0"/>
          </a:p>
          <a:p>
            <a:endParaRPr lang="en-CA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print design template">
  <a:themeElements>
    <a:clrScheme name="Office Theme 2">
      <a:dk1>
        <a:srgbClr val="40458C"/>
      </a:dk1>
      <a:lt1>
        <a:srgbClr val="FFFFFF"/>
      </a:lt1>
      <a:dk2>
        <a:srgbClr val="9900CC"/>
      </a:dk2>
      <a:lt2>
        <a:srgbClr val="1B285F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Office Theme">
      <a:majorFont>
        <a:latin typeface="Tahoma"/>
        <a:ea typeface=""/>
        <a:cs typeface="Tahoma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40458C"/>
        </a:dk1>
        <a:lt1>
          <a:srgbClr val="FFFFFF"/>
        </a:lt1>
        <a:dk2>
          <a:srgbClr val="9900CC"/>
        </a:dk2>
        <a:lt2>
          <a:srgbClr val="1B285F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4D4D4D"/>
        </a:dk2>
        <a:lt2>
          <a:srgbClr val="333333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3D62"/>
        </a:dk1>
        <a:lt1>
          <a:srgbClr val="E3F0F9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EFF6FB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D62"/>
        </a:dk1>
        <a:lt1>
          <a:srgbClr val="FFFFFF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3300"/>
        </a:dk1>
        <a:lt1>
          <a:srgbClr val="FFFFFF"/>
        </a:lt1>
        <a:dk2>
          <a:srgbClr val="663300"/>
        </a:dk2>
        <a:lt2>
          <a:srgbClr val="000000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726</Words>
  <Application>Microsoft Office PowerPoint</Application>
  <PresentationFormat>On-screen Show (4:3)</PresentationFormat>
  <Paragraphs>73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Tahoma</vt:lpstr>
      <vt:lpstr>ＭＳ Ｐゴシック</vt:lpstr>
      <vt:lpstr>Arial</vt:lpstr>
      <vt:lpstr>Calibri</vt:lpstr>
      <vt:lpstr>Comic Sans MS</vt:lpstr>
      <vt:lpstr>Wingdings</vt:lpstr>
      <vt:lpstr>Blueprint design template</vt:lpstr>
      <vt:lpstr>Planning &amp; Writing Laboratory Reports</vt:lpstr>
      <vt:lpstr>The Scientific Method</vt:lpstr>
      <vt:lpstr>The Scientific Method</vt:lpstr>
      <vt:lpstr>The Scientific Method</vt:lpstr>
      <vt:lpstr>The Scientific Method</vt:lpstr>
      <vt:lpstr>Laboratory Reports Include:</vt:lpstr>
      <vt:lpstr>Abstract</vt:lpstr>
      <vt:lpstr>Introduction</vt:lpstr>
      <vt:lpstr>Materials &amp; Methods</vt:lpstr>
      <vt:lpstr>Results</vt:lpstr>
      <vt:lpstr>Discussion</vt:lpstr>
      <vt:lpstr>Conclusion</vt:lpstr>
      <vt:lpstr>Your Task Today:</vt:lpstr>
      <vt:lpstr>More Details:</vt:lpstr>
      <vt:lpstr>Even More Information About Abstracts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&amp; Writing Laboratory Reports</dc:title>
  <dc:creator>Kelsey</dc:creator>
  <cp:lastModifiedBy>rubina khan</cp:lastModifiedBy>
  <cp:revision>9</cp:revision>
  <dcterms:created xsi:type="dcterms:W3CDTF">2013-09-25T00:16:08Z</dcterms:created>
  <dcterms:modified xsi:type="dcterms:W3CDTF">2015-02-25T10:44:43Z</dcterms:modified>
</cp:coreProperties>
</file>